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6858000" cy="9906000" type="A4"/>
  <p:notesSz cx="6797675" cy="9926638"/>
  <p:defaultTextStyle>
    <a:defPPr>
      <a:defRPr lang="ko-KR"/>
    </a:defPPr>
    <a:lvl1pPr marL="0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2928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45855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18783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91711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64638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37566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10494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783421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44">
          <p15:clr>
            <a:srgbClr val="A4A3A4"/>
          </p15:clr>
        </p15:guide>
        <p15:guide id="2" pos="21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-72" y="-72"/>
      </p:cViewPr>
      <p:guideLst>
        <p:guide orient="horz" pos="3044"/>
        <p:guide pos="21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14924" y="3070861"/>
            <a:ext cx="5835801" cy="208025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029848" y="5547360"/>
            <a:ext cx="4805953" cy="24765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11/21/2017</a:t>
            </a:fld>
            <a:endParaRPr lang="en-US" smtClean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11/21/2017</a:t>
            </a:fld>
            <a:endParaRPr lang="en-US" smtClean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43283" y="2278380"/>
            <a:ext cx="2986556" cy="653796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535809" y="2278380"/>
            <a:ext cx="2986556" cy="653796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11/21/2017</a:t>
            </a:fld>
            <a:endParaRPr lang="en-US" smtClean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11/21/2017</a:t>
            </a:fld>
            <a:endParaRPr lang="en-US" smtClean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11/21/2017</a:t>
            </a:fld>
            <a:endParaRPr lang="en-US" smtClean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29261" y="1099448"/>
            <a:ext cx="5807127" cy="45254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43283" y="2278380"/>
            <a:ext cx="6179082" cy="653796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334320" y="9212580"/>
            <a:ext cx="2197007" cy="4953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43282" y="9212580"/>
            <a:ext cx="1579099" cy="4953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11/21/2017</a:t>
            </a:fld>
            <a:endParaRPr lang="en-US" smtClean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4943266" y="9212580"/>
            <a:ext cx="1579099" cy="4953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267200" y="533400"/>
            <a:ext cx="2056219" cy="1359142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ko-KR" altLang="en-US" sz="1500" dirty="0" smtClean="0">
                <a:solidFill>
                  <a:srgbClr val="FF0000"/>
                </a:solidFill>
                <a:latin typeface="HY중고딕" pitchFamily="18" charset="-127"/>
                <a:ea typeface="HY중고딕" pitchFamily="18" charset="-127"/>
              </a:rPr>
              <a:t>회사전경</a:t>
            </a:r>
            <a:endParaRPr lang="en-US" altLang="ko-KR" sz="1500" dirty="0" smtClean="0">
              <a:solidFill>
                <a:srgbClr val="FF0000"/>
              </a:solidFill>
              <a:latin typeface="HY중고딕" pitchFamily="18" charset="-127"/>
              <a:ea typeface="HY중고딕" pitchFamily="18" charset="-127"/>
            </a:endParaRPr>
          </a:p>
          <a:p>
            <a:pPr algn="ctr"/>
            <a:r>
              <a:rPr lang="ko-KR" altLang="en-US" sz="1500" dirty="0" smtClean="0">
                <a:solidFill>
                  <a:srgbClr val="FF0000"/>
                </a:solidFill>
                <a:latin typeface="HY중고딕" pitchFamily="18" charset="-127"/>
                <a:ea typeface="HY중고딕" pitchFamily="18" charset="-127"/>
              </a:rPr>
              <a:t>또는</a:t>
            </a:r>
            <a:r>
              <a:rPr lang="en-US" sz="1500" dirty="0" smtClean="0">
                <a:solidFill>
                  <a:srgbClr val="FF0000"/>
                </a:solidFill>
                <a:latin typeface="HY중고딕" pitchFamily="18" charset="-127"/>
                <a:ea typeface="HY중고딕" pitchFamily="18" charset="-127"/>
              </a:rPr>
              <a:t> CI </a:t>
            </a:r>
          </a:p>
          <a:p>
            <a:pPr algn="ctr"/>
            <a:r>
              <a:rPr lang="ko-KR" altLang="en-US" sz="1500" dirty="0" smtClean="0">
                <a:solidFill>
                  <a:srgbClr val="FF0000"/>
                </a:solidFill>
                <a:latin typeface="HY중고딕" pitchFamily="18" charset="-127"/>
                <a:ea typeface="HY중고딕" pitchFamily="18" charset="-127"/>
              </a:rPr>
              <a:t>사</a:t>
            </a:r>
            <a:r>
              <a:rPr lang="ko-KR" altLang="en-US" sz="1500" dirty="0">
                <a:solidFill>
                  <a:srgbClr val="FF0000"/>
                </a:solidFill>
                <a:latin typeface="HY중고딕" pitchFamily="18" charset="-127"/>
                <a:ea typeface="HY중고딕" pitchFamily="18" charset="-127"/>
              </a:rPr>
              <a:t>진</a:t>
            </a:r>
            <a:r>
              <a:rPr lang="ko-KR" altLang="en-US" sz="1500" dirty="0" smtClean="0">
                <a:solidFill>
                  <a:srgbClr val="FF0000"/>
                </a:solidFill>
                <a:latin typeface="HY중고딕" pitchFamily="18" charset="-127"/>
                <a:ea typeface="HY중고딕" pitchFamily="18" charset="-127"/>
              </a:rPr>
              <a:t>첨부</a:t>
            </a:r>
            <a:endParaRPr sz="1500" dirty="0">
              <a:solidFill>
                <a:srgbClr val="FF0000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46368" y="2282986"/>
            <a:ext cx="2059833" cy="30738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1200" b="1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sz="1200" b="1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대 표 </a:t>
            </a:r>
            <a:r>
              <a:rPr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자 :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진덕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수</a:t>
            </a:r>
            <a:endParaRPr sz="1200" dirty="0"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>
              <a:spcBef>
                <a:spcPts val="248"/>
              </a:spcBef>
            </a:pPr>
            <a:r>
              <a:rPr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대표전화</a:t>
            </a:r>
            <a:r>
              <a:rPr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: </a:t>
            </a:r>
            <a:r>
              <a:rPr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053-</a:t>
            </a:r>
            <a:r>
              <a:rPr 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582</a:t>
            </a:r>
            <a:r>
              <a:rPr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-</a:t>
            </a:r>
            <a:r>
              <a:rPr 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2088</a:t>
            </a:r>
            <a:endParaRPr sz="1200" dirty="0"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38200" y="1676400"/>
            <a:ext cx="3276171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 algn="r"/>
            <a:r>
              <a:rPr lang="ko-KR" altLang="en-US" sz="1250" b="1" dirty="0" smtClean="0">
                <a:solidFill>
                  <a:srgbClr val="58C5C7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www.</a:t>
            </a:r>
            <a:r>
              <a:rPr lang="en-US" altLang="ko-KR" sz="1250" b="1" dirty="0" err="1" smtClean="0">
                <a:solidFill>
                  <a:srgbClr val="58C5C7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daehongkst</a:t>
            </a:r>
            <a:r>
              <a:rPr lang="ko-KR" altLang="en-US" sz="1250" b="1" dirty="0" smtClean="0">
                <a:solidFill>
                  <a:srgbClr val="58C5C7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.co</a:t>
            </a:r>
            <a:r>
              <a:rPr lang="en-US" altLang="ko-KR" sz="1250" b="1" dirty="0" smtClean="0">
                <a:solidFill>
                  <a:srgbClr val="58C5C7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m</a:t>
            </a:r>
            <a:endParaRPr lang="ko-KR" altLang="en-US" sz="1250" b="1" dirty="0">
              <a:solidFill>
                <a:srgbClr val="58C5C7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grpSp>
        <p:nvGrpSpPr>
          <p:cNvPr id="52" name="그룹 51"/>
          <p:cNvGrpSpPr/>
          <p:nvPr/>
        </p:nvGrpSpPr>
        <p:grpSpPr>
          <a:xfrm>
            <a:off x="519439" y="2220624"/>
            <a:ext cx="756923" cy="216053"/>
            <a:chOff x="657225" y="2208098"/>
            <a:chExt cx="756923" cy="216053"/>
          </a:xfrm>
        </p:grpSpPr>
        <p:sp>
          <p:nvSpPr>
            <p:cNvPr id="11" name="object 11"/>
            <p:cNvSpPr txBox="1"/>
            <p:nvPr/>
          </p:nvSpPr>
          <p:spPr>
            <a:xfrm>
              <a:off x="657225" y="2254952"/>
              <a:ext cx="756923" cy="16919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 algn="ctr"/>
              <a:r>
                <a:rPr sz="1200" b="1" dirty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회사소개</a:t>
              </a:r>
              <a:endParaRPr sz="1200" b="1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682769" y="2208098"/>
              <a:ext cx="726830" cy="45720"/>
            </a:xfrm>
            <a:custGeom>
              <a:avLst/>
              <a:gdLst/>
              <a:ahLst/>
              <a:cxnLst/>
              <a:rect l="l" t="t" r="r" b="b"/>
              <a:pathLst>
                <a:path w="449999">
                  <a:moveTo>
                    <a:pt x="0" y="0"/>
                  </a:moveTo>
                  <a:lnTo>
                    <a:pt x="449999" y="0"/>
                  </a:lnTo>
                </a:path>
              </a:pathLst>
            </a:custGeom>
            <a:ln w="1651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algn="ctr"/>
              <a:endParaRPr sz="1200">
                <a:latin typeface="HY중고딕" pitchFamily="18" charset="-127"/>
                <a:ea typeface="HY중고딕" pitchFamily="18" charset="-127"/>
              </a:endParaRPr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518572" y="3962400"/>
            <a:ext cx="770200" cy="215990"/>
            <a:chOff x="657225" y="2755810"/>
            <a:chExt cx="770200" cy="215990"/>
          </a:xfrm>
        </p:grpSpPr>
        <p:sp>
          <p:nvSpPr>
            <p:cNvPr id="12" name="object 12"/>
            <p:cNvSpPr txBox="1"/>
            <p:nvPr/>
          </p:nvSpPr>
          <p:spPr>
            <a:xfrm>
              <a:off x="657225" y="2802601"/>
              <a:ext cx="756923" cy="16919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 algn="ctr"/>
              <a:r>
                <a:rPr sz="1200" b="1" dirty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주요현황</a:t>
              </a:r>
              <a:endParaRPr sz="1200" b="1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700595" y="2755810"/>
              <a:ext cx="726830" cy="45720"/>
            </a:xfrm>
            <a:custGeom>
              <a:avLst/>
              <a:gdLst/>
              <a:ahLst/>
              <a:cxnLst/>
              <a:rect l="l" t="t" r="r" b="b"/>
              <a:pathLst>
                <a:path w="449999">
                  <a:moveTo>
                    <a:pt x="0" y="0"/>
                  </a:moveTo>
                  <a:lnTo>
                    <a:pt x="449999" y="0"/>
                  </a:lnTo>
                </a:path>
              </a:pathLst>
            </a:custGeom>
            <a:ln w="1651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algn="ctr"/>
              <a:endParaRPr sz="1200">
                <a:latin typeface="HY중고딕" pitchFamily="18" charset="-127"/>
                <a:ea typeface="HY중고딕" pitchFamily="18" charset="-127"/>
              </a:endParaRPr>
            </a:p>
          </p:txBody>
        </p:sp>
      </p:grpSp>
      <p:sp>
        <p:nvSpPr>
          <p:cNvPr id="19" name="object 19"/>
          <p:cNvSpPr/>
          <p:nvPr/>
        </p:nvSpPr>
        <p:spPr>
          <a:xfrm flipV="1">
            <a:off x="533400" y="1889202"/>
            <a:ext cx="5790014" cy="45719"/>
          </a:xfrm>
          <a:custGeom>
            <a:avLst/>
            <a:gdLst/>
            <a:ahLst/>
            <a:cxnLst/>
            <a:rect l="l" t="t" r="r" b="b"/>
            <a:pathLst>
              <a:path w="4441228">
                <a:moveTo>
                  <a:pt x="0" y="0"/>
                </a:moveTo>
                <a:lnTo>
                  <a:pt x="4441228" y="0"/>
                </a:lnTo>
              </a:path>
            </a:pathLst>
          </a:custGeom>
          <a:ln w="19050">
            <a:solidFill>
              <a:srgbClr val="58C5C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>
              <a:latin typeface="HY중고딕" pitchFamily="18" charset="-127"/>
              <a:ea typeface="HY중고딕" pitchFamily="18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529261" y="9464142"/>
            <a:ext cx="5790014" cy="271550"/>
            <a:chOff x="533400" y="9085809"/>
            <a:chExt cx="5790014" cy="271550"/>
          </a:xfrm>
        </p:grpSpPr>
        <p:sp>
          <p:nvSpPr>
            <p:cNvPr id="9" name="object 9"/>
            <p:cNvSpPr txBox="1"/>
            <p:nvPr/>
          </p:nvSpPr>
          <p:spPr>
            <a:xfrm>
              <a:off x="601987" y="9085809"/>
              <a:ext cx="5644385" cy="25631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13137" algn="r"/>
              <a:r>
                <a:rPr sz="1200" b="1" dirty="0" err="1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담당자</a:t>
              </a:r>
              <a:r>
                <a:rPr sz="1200" dirty="0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lang="en-US" sz="1200" dirty="0" smtClean="0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lang="ko-KR" altLang="en-US"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기술연구소</a:t>
              </a:r>
              <a:r>
                <a:rPr lang="ko-KR" altLang="en-US" sz="1200" dirty="0" smtClean="0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 </a:t>
              </a:r>
              <a:r>
                <a:rPr lang="ko-KR" altLang="en-US"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하재혁 팀장</a:t>
              </a:r>
              <a:r>
                <a:rPr lang="en-US"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sz="1200" baseline="2923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lang="en-US" sz="1200" baseline="2923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     </a:t>
              </a:r>
              <a:r>
                <a:rPr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010-</a:t>
              </a:r>
              <a:r>
                <a:rPr lang="en-US"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8772</a:t>
              </a:r>
              <a:r>
                <a:rPr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-</a:t>
              </a:r>
              <a:r>
                <a:rPr lang="en-US"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8780</a:t>
              </a:r>
              <a:r>
                <a:rPr sz="1200" baseline="2923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lang="en-US" sz="1200" baseline="2923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    </a:t>
              </a:r>
              <a:r>
                <a:rPr lang="en-US"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rnd</a:t>
              </a:r>
              <a:r>
                <a:rPr lang="en-US" altLang="ko-KR"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@daehongkst</a:t>
              </a:r>
              <a:r>
                <a:rPr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.co</a:t>
              </a:r>
              <a:r>
                <a:rPr lang="en-US" sz="1200" dirty="0" smtClean="0">
                  <a:latin typeface="HY중고딕" pitchFamily="18" charset="-127"/>
                  <a:ea typeface="HY중고딕" pitchFamily="18" charset="-127"/>
                  <a:cs typeface="바탕"/>
                </a:rPr>
                <a:t>m</a:t>
              </a:r>
              <a:endParaRPr sz="1200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533400" y="9090661"/>
              <a:ext cx="5790014" cy="45719"/>
            </a:xfrm>
            <a:custGeom>
              <a:avLst/>
              <a:gdLst/>
              <a:ahLst/>
              <a:cxnLst/>
              <a:rect l="l" t="t" r="r" b="b"/>
              <a:pathLst>
                <a:path w="4441228">
                  <a:moveTo>
                    <a:pt x="0" y="0"/>
                  </a:moveTo>
                  <a:lnTo>
                    <a:pt x="4441228" y="0"/>
                  </a:lnTo>
                </a:path>
              </a:pathLst>
            </a:custGeom>
            <a:ln w="2540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>
                <a:latin typeface="HY중고딕" pitchFamily="18" charset="-127"/>
                <a:ea typeface="HY중고딕" pitchFamily="18" charset="-127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 flipV="1">
              <a:off x="533400" y="9311640"/>
              <a:ext cx="5790014" cy="45719"/>
            </a:xfrm>
            <a:custGeom>
              <a:avLst/>
              <a:gdLst/>
              <a:ahLst/>
              <a:cxnLst/>
              <a:rect l="l" t="t" r="r" b="b"/>
              <a:pathLst>
                <a:path w="4441228">
                  <a:moveTo>
                    <a:pt x="0" y="0"/>
                  </a:moveTo>
                  <a:lnTo>
                    <a:pt x="4441228" y="0"/>
                  </a:lnTo>
                </a:path>
              </a:pathLst>
            </a:custGeom>
            <a:ln w="635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>
                <a:latin typeface="HY중고딕" pitchFamily="18" charset="-127"/>
                <a:ea typeface="HY중고딕" pitchFamily="18" charset="-127"/>
              </a:endParaRP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521057" y="6168967"/>
            <a:ext cx="770200" cy="216055"/>
            <a:chOff x="657225" y="4382927"/>
            <a:chExt cx="770200" cy="216055"/>
          </a:xfrm>
        </p:grpSpPr>
        <p:sp>
          <p:nvSpPr>
            <p:cNvPr id="37" name="object 37"/>
            <p:cNvSpPr txBox="1"/>
            <p:nvPr/>
          </p:nvSpPr>
          <p:spPr>
            <a:xfrm>
              <a:off x="657225" y="4429783"/>
              <a:ext cx="756923" cy="16919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 algn="ctr"/>
              <a:r>
                <a:rPr sz="1200" b="1" dirty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보유기술</a:t>
              </a:r>
              <a:endParaRPr sz="1200" b="1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700595" y="4382927"/>
              <a:ext cx="726830" cy="45720"/>
            </a:xfrm>
            <a:custGeom>
              <a:avLst/>
              <a:gdLst/>
              <a:ahLst/>
              <a:cxnLst/>
              <a:rect l="l" t="t" r="r" b="b"/>
              <a:pathLst>
                <a:path w="449999">
                  <a:moveTo>
                    <a:pt x="0" y="0"/>
                  </a:moveTo>
                  <a:lnTo>
                    <a:pt x="449999" y="0"/>
                  </a:lnTo>
                </a:path>
              </a:pathLst>
            </a:custGeom>
            <a:ln w="1651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algn="ctr"/>
              <a:endParaRPr sz="1200">
                <a:latin typeface="HY중고딕" pitchFamily="18" charset="-127"/>
                <a:ea typeface="HY중고딕" pitchFamily="18" charset="-127"/>
              </a:endParaRPr>
            </a:p>
          </p:txBody>
        </p:sp>
      </p:grpSp>
      <p:sp>
        <p:nvSpPr>
          <p:cNvPr id="46" name="object 6"/>
          <p:cNvSpPr txBox="1"/>
          <p:nvPr/>
        </p:nvSpPr>
        <p:spPr>
          <a:xfrm>
            <a:off x="1467415" y="6176781"/>
            <a:ext cx="1952625" cy="3109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1200" b="1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sz="1200" b="1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정밀 </a:t>
            </a:r>
            <a:r>
              <a:rPr lang="ko-KR" altLang="en-US"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재압연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강판</a:t>
            </a:r>
            <a:endParaRPr lang="en-US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endParaRPr lang="en-US" altLang="ko-KR" sz="1200" b="1" dirty="0"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sp>
        <p:nvSpPr>
          <p:cNvPr id="47" name="object 6"/>
          <p:cNvSpPr txBox="1"/>
          <p:nvPr/>
        </p:nvSpPr>
        <p:spPr>
          <a:xfrm>
            <a:off x="3886200" y="6184207"/>
            <a:ext cx="1952625" cy="29606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1200" b="1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sz="1200" b="1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QT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연속</a:t>
            </a:r>
            <a:r>
              <a:rPr 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열처리</a:t>
            </a:r>
            <a:endParaRPr lang="en-US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endParaRPr lang="en-US" altLang="ko-KR" sz="1200" b="1" dirty="0"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525211" y="2995328"/>
            <a:ext cx="756923" cy="216053"/>
            <a:chOff x="657225" y="2208098"/>
            <a:chExt cx="756923" cy="216053"/>
          </a:xfrm>
        </p:grpSpPr>
        <p:sp>
          <p:nvSpPr>
            <p:cNvPr id="35" name="object 11"/>
            <p:cNvSpPr txBox="1"/>
            <p:nvPr/>
          </p:nvSpPr>
          <p:spPr>
            <a:xfrm>
              <a:off x="657225" y="2254952"/>
              <a:ext cx="756923" cy="16919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 algn="dist"/>
              <a:r>
                <a:rPr lang="ko-KR" altLang="en-US" sz="1200" b="1" spc="-150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주요 생산품 </a:t>
              </a:r>
              <a:r>
                <a:rPr lang="ko-KR" altLang="en-US" sz="1200" b="1" dirty="0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및 </a:t>
              </a:r>
              <a:r>
                <a:rPr lang="ko-KR" altLang="en-US" sz="1200" b="1" dirty="0" err="1" smtClean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제품군</a:t>
              </a:r>
              <a:endParaRPr lang="en-US" altLang="ko-KR" sz="1200" b="1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36" name="object 13"/>
            <p:cNvSpPr/>
            <p:nvPr/>
          </p:nvSpPr>
          <p:spPr>
            <a:xfrm>
              <a:off x="682769" y="2208098"/>
              <a:ext cx="726830" cy="45720"/>
            </a:xfrm>
            <a:custGeom>
              <a:avLst/>
              <a:gdLst/>
              <a:ahLst/>
              <a:cxnLst/>
              <a:rect l="l" t="t" r="r" b="b"/>
              <a:pathLst>
                <a:path w="449999">
                  <a:moveTo>
                    <a:pt x="0" y="0"/>
                  </a:moveTo>
                  <a:lnTo>
                    <a:pt x="449999" y="0"/>
                  </a:lnTo>
                </a:path>
              </a:pathLst>
            </a:custGeom>
            <a:ln w="1651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algn="ctr"/>
              <a:endParaRPr sz="1200">
                <a:latin typeface="HY중고딕" pitchFamily="18" charset="-127"/>
                <a:ea typeface="HY중고딕" pitchFamily="18" charset="-127"/>
              </a:endParaRPr>
            </a:p>
          </p:txBody>
        </p:sp>
      </p:grpSp>
      <p:pic>
        <p:nvPicPr>
          <p:cNvPr id="5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62" y="6487696"/>
            <a:ext cx="1887446" cy="1350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6480269"/>
            <a:ext cx="2311052" cy="1151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62954">
            <a:off x="4659691" y="2583356"/>
            <a:ext cx="1366750" cy="1225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object 6"/>
          <p:cNvSpPr txBox="1"/>
          <p:nvPr/>
        </p:nvSpPr>
        <p:spPr>
          <a:xfrm>
            <a:off x="1484468" y="2995328"/>
            <a:ext cx="1878640" cy="96707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lang="en-US" altLang="ko-KR" sz="1200" b="1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altLang="ko-KR" sz="900" b="1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냉간압연강판</a:t>
            </a:r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(CR</a:t>
            </a:r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)</a:t>
            </a:r>
          </a:p>
          <a:p>
            <a:pPr marL="13137"/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산세강판</a:t>
            </a:r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(PO)</a:t>
            </a:r>
          </a:p>
          <a:p>
            <a:pPr marL="13137"/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</a:t>
            </a:r>
            <a:r>
              <a:rPr lang="ko-KR" altLang="en-US"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재압연강판</a:t>
            </a:r>
            <a:endParaRPr lang="en-US" altLang="ko-KR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전기아연도금강판</a:t>
            </a:r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(EGI)</a:t>
            </a:r>
            <a:endParaRPr lang="ko-KR" altLang="en-US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76444"/>
            <a:ext cx="2056219" cy="1416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object 10"/>
          <p:cNvSpPr txBox="1">
            <a:spLocks noGrp="1"/>
          </p:cNvSpPr>
          <p:nvPr>
            <p:ph type="title"/>
          </p:nvPr>
        </p:nvSpPr>
        <p:spPr>
          <a:xfrm>
            <a:off x="529261" y="1010548"/>
            <a:ext cx="2899739" cy="45254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lang="ko-KR" altLang="en-US" sz="2700" dirty="0" err="1" smtClean="0">
                <a:solidFill>
                  <a:srgbClr val="58C5C7"/>
                </a:solidFill>
                <a:latin typeface="HY헤드라인M" pitchFamily="18" charset="-127"/>
                <a:ea typeface="HY헤드라인M" pitchFamily="18" charset="-127"/>
                <a:cs typeface="바탕"/>
              </a:rPr>
              <a:t>대홍코스텍</a:t>
            </a:r>
            <a:r>
              <a:rPr lang="ko-KR" altLang="en-US" sz="2700" dirty="0" smtClean="0">
                <a:solidFill>
                  <a:srgbClr val="58C5C7"/>
                </a:solidFill>
                <a:latin typeface="HY헤드라인M" pitchFamily="18" charset="-127"/>
                <a:ea typeface="HY헤드라인M" pitchFamily="18" charset="-127"/>
                <a:cs typeface="바탕"/>
              </a:rPr>
              <a:t>㈜</a:t>
            </a:r>
            <a:endParaRPr sz="2700" dirty="0">
              <a:latin typeface="HY헤드라인M" pitchFamily="18" charset="-127"/>
              <a:ea typeface="HY헤드라인M" pitchFamily="18" charset="-127"/>
              <a:cs typeface="바탕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427338" y="3977640"/>
            <a:ext cx="290082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1992 </a:t>
            </a:r>
            <a:r>
              <a:rPr lang="ko-KR" altLang="en-US"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대홍철강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설립</a:t>
            </a:r>
            <a:endParaRPr lang="en-US" altLang="ko-KR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1998 </a:t>
            </a:r>
            <a:r>
              <a:rPr lang="ko-KR" altLang="en-US"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냉간압연기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도입</a:t>
            </a:r>
            <a:endParaRPr lang="en-US" altLang="ko-KR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2004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대통령표창 수상</a:t>
            </a:r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(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모범기업인</a:t>
            </a:r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)</a:t>
            </a:r>
          </a:p>
          <a:p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2005 ISO 2001/14001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인증 획득</a:t>
            </a:r>
            <a:endParaRPr lang="en-US" altLang="ko-KR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2006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중형 </a:t>
            </a:r>
            <a:r>
              <a:rPr lang="ko-KR" altLang="en-US"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냉간압연기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설치</a:t>
            </a:r>
            <a:endParaRPr lang="en-US" altLang="ko-KR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2008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벤처기업</a:t>
            </a:r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, </a:t>
            </a:r>
            <a:r>
              <a:rPr lang="ko-KR" altLang="en-US"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이노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비즈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기업 선정</a:t>
            </a:r>
            <a:endParaRPr lang="en-US" altLang="ko-KR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2009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동탑산업훈장 수훈</a:t>
            </a:r>
            <a:endParaRPr lang="en-US" altLang="ko-KR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2014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메인 </a:t>
            </a:r>
            <a:r>
              <a:rPr lang="ko-KR" altLang="en-US"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비즈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기업 선정</a:t>
            </a:r>
            <a:endParaRPr lang="en-US" altLang="ko-KR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2014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대구광역시 스타기업 선정</a:t>
            </a:r>
            <a:endParaRPr lang="en-US" altLang="ko-KR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2015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플라스틱 </a:t>
            </a:r>
            <a:r>
              <a:rPr lang="ko-KR" altLang="en-US"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하모닉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감속기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개발</a:t>
            </a:r>
            <a:endParaRPr lang="en-US" altLang="ko-KR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2015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은탑산업훈장 수훈</a:t>
            </a:r>
            <a:endParaRPr lang="ko-KR" altLang="en-US" sz="1200" dirty="0"/>
          </a:p>
        </p:txBody>
      </p:sp>
      <p:grpSp>
        <p:nvGrpSpPr>
          <p:cNvPr id="55" name="그룹 54"/>
          <p:cNvGrpSpPr/>
          <p:nvPr/>
        </p:nvGrpSpPr>
        <p:grpSpPr>
          <a:xfrm>
            <a:off x="526598" y="8229600"/>
            <a:ext cx="770200" cy="216041"/>
            <a:chOff x="657225" y="7552468"/>
            <a:chExt cx="770200" cy="216041"/>
          </a:xfrm>
        </p:grpSpPr>
        <p:sp>
          <p:nvSpPr>
            <p:cNvPr id="57" name="object 17"/>
            <p:cNvSpPr txBox="1"/>
            <p:nvPr/>
          </p:nvSpPr>
          <p:spPr>
            <a:xfrm>
              <a:off x="657225" y="7599310"/>
              <a:ext cx="756923" cy="16919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 algn="ctr"/>
              <a:r>
                <a:rPr sz="1200" b="1" dirty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필요기술</a:t>
              </a:r>
              <a:endParaRPr sz="1200" b="1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58" name="object 18"/>
            <p:cNvSpPr/>
            <p:nvPr/>
          </p:nvSpPr>
          <p:spPr>
            <a:xfrm>
              <a:off x="700595" y="7552468"/>
              <a:ext cx="726830" cy="45720"/>
            </a:xfrm>
            <a:custGeom>
              <a:avLst/>
              <a:gdLst/>
              <a:ahLst/>
              <a:cxnLst/>
              <a:rect l="l" t="t" r="r" b="b"/>
              <a:pathLst>
                <a:path w="449999">
                  <a:moveTo>
                    <a:pt x="0" y="0"/>
                  </a:moveTo>
                  <a:lnTo>
                    <a:pt x="449999" y="0"/>
                  </a:lnTo>
                </a:path>
              </a:pathLst>
            </a:custGeom>
            <a:ln w="1651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algn="ctr"/>
              <a:endParaRPr sz="1200">
                <a:latin typeface="HY중고딕" pitchFamily="18" charset="-127"/>
                <a:ea typeface="HY중고딕" pitchFamily="18" charset="-127"/>
              </a:endParaRPr>
            </a:p>
          </p:txBody>
        </p:sp>
      </p:grpSp>
      <p:sp>
        <p:nvSpPr>
          <p:cNvPr id="59" name="object 6"/>
          <p:cNvSpPr txBox="1"/>
          <p:nvPr/>
        </p:nvSpPr>
        <p:spPr>
          <a:xfrm>
            <a:off x="1499972" y="8229600"/>
            <a:ext cx="4621080" cy="150609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1200" b="1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sz="1200" b="1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철강 소재 가공 기술</a:t>
            </a:r>
            <a:endParaRPr lang="en-US" altLang="ko-KR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미래 소재 가공 생산 기술</a:t>
            </a:r>
            <a:endParaRPr lang="en-US" altLang="ko-KR" sz="1200" dirty="0" smtClean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(</a:t>
            </a:r>
            <a:r>
              <a:rPr lang="ko-KR" altLang="en-US" sz="1200" dirty="0" err="1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하이퍼고장력강</a:t>
            </a:r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,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전기강판</a:t>
            </a:r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,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마그네슘강판 등</a:t>
            </a:r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)</a:t>
            </a:r>
          </a:p>
          <a:p>
            <a:pPr marL="13137"/>
            <a:r>
              <a:rPr lang="en-US" altLang="ko-KR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</a:t>
            </a:r>
            <a:r>
              <a:rPr lang="ko-KR" altLang="en-US" sz="1200" dirty="0" smtClean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금속소재 사용자의 생산성과 편의를 제공하는 로봇 연구 개발</a:t>
            </a:r>
            <a:endParaRPr lang="en-US" altLang="ko-KR" sz="1200" dirty="0"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463</TotalTime>
  <Words>155</Words>
  <Application>Microsoft Office PowerPoint</Application>
  <PresentationFormat>A4 용지(210x297mm)</PresentationFormat>
  <Paragraphs>34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Theme</vt:lpstr>
      <vt:lpstr>대홍코스텍㈜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㈜기업명</dc:title>
  <dc:creator>DMI_이상왕</dc:creator>
  <cp:lastModifiedBy>WIN7UK</cp:lastModifiedBy>
  <cp:revision>39</cp:revision>
  <cp:lastPrinted>2017-10-10T07:22:57Z</cp:lastPrinted>
  <dcterms:created xsi:type="dcterms:W3CDTF">2017-08-09T16:00:47Z</dcterms:created>
  <dcterms:modified xsi:type="dcterms:W3CDTF">2017-11-21T06:40:23Z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2016-10-27T00:00:00Z</vt:filetime>
  </property>
  <property fmtid="{D5CDD505-2E9C-101B-9397-08002B2CF9AE}" pid="3" name="LastSaved">
    <vt:filetime>2017-08-09T00:00:00Z</vt:filetime>
  </property>
</Properties>
</file>