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</p:sldIdLst>
  <p:sldSz cx="6858000" cy="9906000" type="A4"/>
  <p:notesSz cx="6797675" cy="9926638"/>
  <p:defaultTextStyle>
    <a:defPPr>
      <a:defRPr lang="ko-KR"/>
    </a:defPPr>
    <a:lvl1pPr marL="0" algn="l" defTabSz="945855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72928" algn="l" defTabSz="945855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45855" algn="l" defTabSz="945855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18783" algn="l" defTabSz="945855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91711" algn="l" defTabSz="945855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364638" algn="l" defTabSz="945855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837566" algn="l" defTabSz="945855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310494" algn="l" defTabSz="945855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783421" algn="l" defTabSz="945855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44">
          <p15:clr>
            <a:srgbClr val="A4A3A4"/>
          </p15:clr>
        </p15:guide>
        <p15:guide id="2" pos="21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2298" y="102"/>
      </p:cViewPr>
      <p:guideLst>
        <p:guide orient="horz" pos="3044"/>
        <p:guide pos="216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14924" y="3070861"/>
            <a:ext cx="5835801" cy="208025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029848" y="5547360"/>
            <a:ext cx="4805953" cy="247650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10/27/2017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/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/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10/27/2017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/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43283" y="2278380"/>
            <a:ext cx="2986556" cy="653796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535809" y="2278380"/>
            <a:ext cx="2986556" cy="653796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10/27/2017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/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10/27/2017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10/27/2017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29261" y="1099448"/>
            <a:ext cx="5807127" cy="45254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43283" y="2278380"/>
            <a:ext cx="6179082" cy="653796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334320" y="9212580"/>
            <a:ext cx="2197007" cy="49530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43282" y="9212580"/>
            <a:ext cx="1579099" cy="49530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10/27/2017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4943266" y="9212580"/>
            <a:ext cx="1579099" cy="49530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588066" y="2234949"/>
            <a:ext cx="2254648" cy="30738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3137"/>
            <a:r>
              <a:rPr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</a:t>
            </a:r>
            <a:r>
              <a:rPr lang="en-US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</a:t>
            </a:r>
            <a:r>
              <a:rPr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대 표 자 : </a:t>
            </a:r>
            <a:r>
              <a:rPr lang="ko-KR" altLang="en-US" sz="1200" dirty="0" err="1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이성로</a:t>
            </a:r>
            <a:endParaRPr sz="1200" dirty="0">
              <a:latin typeface="HY중고딕" pitchFamily="18" charset="-127"/>
              <a:ea typeface="HY중고딕" pitchFamily="18" charset="-127"/>
              <a:cs typeface="바탕"/>
            </a:endParaRPr>
          </a:p>
          <a:p>
            <a:pPr marL="13137">
              <a:spcBef>
                <a:spcPts val="248"/>
              </a:spcBef>
            </a:pPr>
            <a:r>
              <a:rPr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</a:t>
            </a:r>
            <a:r>
              <a:rPr lang="en-US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</a:t>
            </a:r>
            <a:r>
              <a:rPr sz="1200" dirty="0" err="1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대표전화</a:t>
            </a:r>
            <a:r>
              <a:rPr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: 053-</a:t>
            </a:r>
            <a:r>
              <a:rPr lang="en-US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581</a:t>
            </a:r>
            <a:r>
              <a:rPr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-</a:t>
            </a:r>
            <a:r>
              <a:rPr lang="en-US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8282</a:t>
            </a:r>
            <a:endParaRPr sz="1200" dirty="0">
              <a:latin typeface="HY중고딕" pitchFamily="18" charset="-127"/>
              <a:ea typeface="HY중고딕" pitchFamily="18" charset="-127"/>
              <a:cs typeface="바탕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38200" y="1676400"/>
            <a:ext cx="3276171" cy="22860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3137" algn="r"/>
            <a:r>
              <a:rPr lang="ko-KR" altLang="en-US" sz="1250" b="1" dirty="0">
                <a:solidFill>
                  <a:srgbClr val="58C5C7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www.</a:t>
            </a:r>
            <a:r>
              <a:rPr lang="en-US" altLang="ko-KR" sz="1250" b="1" dirty="0">
                <a:solidFill>
                  <a:srgbClr val="58C5C7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hdrail.com</a:t>
            </a:r>
            <a:endParaRPr lang="ko-KR" altLang="en-US" sz="1250" b="1" dirty="0">
              <a:solidFill>
                <a:srgbClr val="58C5C7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480514" y="3356973"/>
            <a:ext cx="2568723" cy="989892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3137"/>
            <a:r>
              <a:rPr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</a:t>
            </a:r>
            <a:r>
              <a:rPr lang="en-US" altLang="ko-KR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 1992 </a:t>
            </a:r>
            <a:r>
              <a:rPr lang="ko-KR" altLang="en-US" sz="1200" dirty="0" err="1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한독기업</a:t>
            </a:r>
            <a:r>
              <a:rPr lang="ko-KR" altLang="en-US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설립</a:t>
            </a:r>
            <a:endParaRPr lang="en-US" altLang="ko-KR" sz="1200" dirty="0">
              <a:solidFill>
                <a:srgbClr val="231F20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  <a:p>
            <a:pPr marL="13137"/>
            <a:r>
              <a:rPr lang="en-US" altLang="ko-KR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 2001 </a:t>
            </a:r>
            <a:r>
              <a:rPr lang="ko-KR" altLang="en-US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㈜</a:t>
            </a:r>
            <a:r>
              <a:rPr lang="ko-KR" altLang="en-US" sz="1200" dirty="0" err="1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한독하이테크</a:t>
            </a:r>
            <a:r>
              <a:rPr lang="ko-KR" altLang="en-US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법인전환</a:t>
            </a:r>
          </a:p>
          <a:p>
            <a:pPr marL="13137"/>
            <a:r>
              <a:rPr lang="en-US" altLang="ko-KR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 2004  ISO 9001 </a:t>
            </a:r>
            <a:r>
              <a:rPr lang="ko-KR" altLang="en-US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인증</a:t>
            </a:r>
          </a:p>
          <a:p>
            <a:pPr marL="13137"/>
            <a:r>
              <a:rPr lang="en-US" altLang="ko-KR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 2006  </a:t>
            </a:r>
            <a:r>
              <a:rPr lang="ko-KR" altLang="en-US" sz="1200" dirty="0" err="1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부품소재전문기업인증</a:t>
            </a:r>
            <a:endParaRPr lang="en-US" altLang="ko-KR" sz="1200" dirty="0">
              <a:solidFill>
                <a:srgbClr val="231F20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  <a:p>
            <a:pPr marL="13137"/>
            <a:r>
              <a:rPr lang="en-US" altLang="ko-KR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            </a:t>
            </a:r>
            <a:r>
              <a:rPr lang="ko-KR" altLang="en-US" sz="1200" dirty="0" err="1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이노비즈</a:t>
            </a:r>
            <a:r>
              <a:rPr lang="ko-KR" altLang="en-US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인증</a:t>
            </a:r>
            <a:endParaRPr lang="en-US" altLang="ko-KR" sz="1200" dirty="0">
              <a:latin typeface="HY중고딕" pitchFamily="18" charset="-127"/>
              <a:ea typeface="HY중고딕" pitchFamily="18" charset="-127"/>
              <a:cs typeface="바탕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529261" y="1010548"/>
            <a:ext cx="2899739" cy="45254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3137"/>
            <a:r>
              <a:rPr sz="2700" dirty="0">
                <a:solidFill>
                  <a:srgbClr val="58C5C7"/>
                </a:solidFill>
                <a:latin typeface="HY헤드라인M" pitchFamily="18" charset="-127"/>
                <a:ea typeface="HY헤드라인M" pitchFamily="18" charset="-127"/>
                <a:cs typeface="바탕"/>
              </a:rPr>
              <a:t>㈜</a:t>
            </a:r>
            <a:r>
              <a:rPr lang="ko-KR" altLang="en-US" sz="2700" dirty="0" err="1">
                <a:solidFill>
                  <a:srgbClr val="58C5C7"/>
                </a:solidFill>
                <a:latin typeface="HY헤드라인M" pitchFamily="18" charset="-127"/>
                <a:ea typeface="HY헤드라인M" pitchFamily="18" charset="-127"/>
                <a:cs typeface="바탕"/>
              </a:rPr>
              <a:t>한독하이테크</a:t>
            </a:r>
            <a:endParaRPr sz="2700" dirty="0">
              <a:latin typeface="HY헤드라인M" pitchFamily="18" charset="-127"/>
              <a:ea typeface="HY헤드라인M" pitchFamily="18" charset="-127"/>
              <a:cs typeface="바탕"/>
            </a:endParaRPr>
          </a:p>
        </p:txBody>
      </p:sp>
      <p:grpSp>
        <p:nvGrpSpPr>
          <p:cNvPr id="52" name="그룹 51"/>
          <p:cNvGrpSpPr/>
          <p:nvPr/>
        </p:nvGrpSpPr>
        <p:grpSpPr>
          <a:xfrm>
            <a:off x="537539" y="2208098"/>
            <a:ext cx="756923" cy="216053"/>
            <a:chOff x="657225" y="2208098"/>
            <a:chExt cx="756923" cy="216053"/>
          </a:xfrm>
        </p:grpSpPr>
        <p:sp>
          <p:nvSpPr>
            <p:cNvPr id="11" name="object 11"/>
            <p:cNvSpPr txBox="1"/>
            <p:nvPr/>
          </p:nvSpPr>
          <p:spPr>
            <a:xfrm>
              <a:off x="657225" y="2254952"/>
              <a:ext cx="756923" cy="169199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3137" algn="ctr"/>
              <a:r>
                <a:rPr sz="1200" b="1" dirty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회사소개</a:t>
              </a:r>
              <a:endParaRPr sz="1200" b="1" dirty="0">
                <a:latin typeface="HY중고딕" pitchFamily="18" charset="-127"/>
                <a:ea typeface="HY중고딕" pitchFamily="18" charset="-127"/>
                <a:cs typeface="바탕"/>
              </a:endParaRPr>
            </a:p>
          </p:txBody>
        </p:sp>
        <p:sp>
          <p:nvSpPr>
            <p:cNvPr id="13" name="object 13"/>
            <p:cNvSpPr/>
            <p:nvPr/>
          </p:nvSpPr>
          <p:spPr>
            <a:xfrm>
              <a:off x="682769" y="2208098"/>
              <a:ext cx="726830" cy="45720"/>
            </a:xfrm>
            <a:custGeom>
              <a:avLst/>
              <a:gdLst/>
              <a:ahLst/>
              <a:cxnLst/>
              <a:rect l="l" t="t" r="r" b="b"/>
              <a:pathLst>
                <a:path w="449999">
                  <a:moveTo>
                    <a:pt x="0" y="0"/>
                  </a:moveTo>
                  <a:lnTo>
                    <a:pt x="449999" y="0"/>
                  </a:lnTo>
                </a:path>
              </a:pathLst>
            </a:custGeom>
            <a:ln w="16510">
              <a:solidFill>
                <a:srgbClr val="58C5C7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pPr algn="ctr"/>
              <a:endParaRPr sz="1200">
                <a:latin typeface="HY중고딕" pitchFamily="18" charset="-127"/>
                <a:ea typeface="HY중고딕" pitchFamily="18" charset="-127"/>
              </a:endParaRPr>
            </a:p>
          </p:txBody>
        </p:sp>
      </p:grpSp>
      <p:grpSp>
        <p:nvGrpSpPr>
          <p:cNvPr id="51" name="그룹 50"/>
          <p:cNvGrpSpPr/>
          <p:nvPr/>
        </p:nvGrpSpPr>
        <p:grpSpPr>
          <a:xfrm>
            <a:off x="541398" y="3200400"/>
            <a:ext cx="770200" cy="215990"/>
            <a:chOff x="657225" y="2755810"/>
            <a:chExt cx="770200" cy="215990"/>
          </a:xfrm>
        </p:grpSpPr>
        <p:sp>
          <p:nvSpPr>
            <p:cNvPr id="12" name="object 12"/>
            <p:cNvSpPr txBox="1"/>
            <p:nvPr/>
          </p:nvSpPr>
          <p:spPr>
            <a:xfrm>
              <a:off x="657225" y="2802601"/>
              <a:ext cx="756923" cy="169199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3137" algn="ctr"/>
              <a:r>
                <a:rPr sz="1200" b="1" dirty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주요현황</a:t>
              </a:r>
              <a:endParaRPr sz="1200" b="1" dirty="0">
                <a:latin typeface="HY중고딕" pitchFamily="18" charset="-127"/>
                <a:ea typeface="HY중고딕" pitchFamily="18" charset="-127"/>
                <a:cs typeface="바탕"/>
              </a:endParaRPr>
            </a:p>
          </p:txBody>
        </p:sp>
        <p:sp>
          <p:nvSpPr>
            <p:cNvPr id="14" name="object 14"/>
            <p:cNvSpPr/>
            <p:nvPr/>
          </p:nvSpPr>
          <p:spPr>
            <a:xfrm>
              <a:off x="700595" y="2755810"/>
              <a:ext cx="726830" cy="45720"/>
            </a:xfrm>
            <a:custGeom>
              <a:avLst/>
              <a:gdLst/>
              <a:ahLst/>
              <a:cxnLst/>
              <a:rect l="l" t="t" r="r" b="b"/>
              <a:pathLst>
                <a:path w="449999">
                  <a:moveTo>
                    <a:pt x="0" y="0"/>
                  </a:moveTo>
                  <a:lnTo>
                    <a:pt x="449999" y="0"/>
                  </a:lnTo>
                </a:path>
              </a:pathLst>
            </a:custGeom>
            <a:ln w="16510">
              <a:solidFill>
                <a:srgbClr val="58C5C7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pPr algn="ctr"/>
              <a:endParaRPr sz="1200">
                <a:latin typeface="HY중고딕" pitchFamily="18" charset="-127"/>
                <a:ea typeface="HY중고딕" pitchFamily="18" charset="-127"/>
              </a:endParaRPr>
            </a:p>
          </p:txBody>
        </p:sp>
      </p:grpSp>
      <p:grpSp>
        <p:nvGrpSpPr>
          <p:cNvPr id="49" name="그룹 48"/>
          <p:cNvGrpSpPr/>
          <p:nvPr/>
        </p:nvGrpSpPr>
        <p:grpSpPr>
          <a:xfrm>
            <a:off x="537539" y="8309379"/>
            <a:ext cx="770200" cy="216041"/>
            <a:chOff x="657225" y="7552468"/>
            <a:chExt cx="770200" cy="216041"/>
          </a:xfrm>
        </p:grpSpPr>
        <p:sp>
          <p:nvSpPr>
            <p:cNvPr id="17" name="object 17"/>
            <p:cNvSpPr txBox="1"/>
            <p:nvPr/>
          </p:nvSpPr>
          <p:spPr>
            <a:xfrm>
              <a:off x="657225" y="7599310"/>
              <a:ext cx="756923" cy="169199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3137" algn="ctr"/>
              <a:r>
                <a:rPr sz="1200" b="1" dirty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필요기술</a:t>
              </a:r>
              <a:endParaRPr sz="1200" b="1" dirty="0">
                <a:latin typeface="HY중고딕" pitchFamily="18" charset="-127"/>
                <a:ea typeface="HY중고딕" pitchFamily="18" charset="-127"/>
                <a:cs typeface="바탕"/>
              </a:endParaRPr>
            </a:p>
          </p:txBody>
        </p:sp>
        <p:sp>
          <p:nvSpPr>
            <p:cNvPr id="18" name="object 18"/>
            <p:cNvSpPr/>
            <p:nvPr/>
          </p:nvSpPr>
          <p:spPr>
            <a:xfrm>
              <a:off x="700595" y="7552468"/>
              <a:ext cx="726830" cy="45720"/>
            </a:xfrm>
            <a:custGeom>
              <a:avLst/>
              <a:gdLst/>
              <a:ahLst/>
              <a:cxnLst/>
              <a:rect l="l" t="t" r="r" b="b"/>
              <a:pathLst>
                <a:path w="449999">
                  <a:moveTo>
                    <a:pt x="0" y="0"/>
                  </a:moveTo>
                  <a:lnTo>
                    <a:pt x="449999" y="0"/>
                  </a:lnTo>
                </a:path>
              </a:pathLst>
            </a:custGeom>
            <a:ln w="16510">
              <a:solidFill>
                <a:srgbClr val="58C5C7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pPr algn="ctr"/>
              <a:endParaRPr sz="1200">
                <a:latin typeface="HY중고딕" pitchFamily="18" charset="-127"/>
                <a:ea typeface="HY중고딕" pitchFamily="18" charset="-127"/>
              </a:endParaRPr>
            </a:p>
          </p:txBody>
        </p:sp>
      </p:grpSp>
      <p:sp>
        <p:nvSpPr>
          <p:cNvPr id="19" name="object 19"/>
          <p:cNvSpPr/>
          <p:nvPr/>
        </p:nvSpPr>
        <p:spPr>
          <a:xfrm flipV="1">
            <a:off x="533400" y="1889202"/>
            <a:ext cx="5790014" cy="45719"/>
          </a:xfrm>
          <a:custGeom>
            <a:avLst/>
            <a:gdLst/>
            <a:ahLst/>
            <a:cxnLst/>
            <a:rect l="l" t="t" r="r" b="b"/>
            <a:pathLst>
              <a:path w="4441228">
                <a:moveTo>
                  <a:pt x="0" y="0"/>
                </a:moveTo>
                <a:lnTo>
                  <a:pt x="4441228" y="0"/>
                </a:lnTo>
              </a:path>
            </a:pathLst>
          </a:custGeom>
          <a:ln w="19050">
            <a:solidFill>
              <a:srgbClr val="58C5C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>
              <a:latin typeface="HY중고딕" pitchFamily="18" charset="-127"/>
              <a:ea typeface="HY중고딕" pitchFamily="18" charset="-127"/>
            </a:endParaRPr>
          </a:p>
        </p:txBody>
      </p:sp>
      <p:grpSp>
        <p:nvGrpSpPr>
          <p:cNvPr id="33" name="그룹 32"/>
          <p:cNvGrpSpPr/>
          <p:nvPr/>
        </p:nvGrpSpPr>
        <p:grpSpPr>
          <a:xfrm>
            <a:off x="457200" y="9464142"/>
            <a:ext cx="5790014" cy="271550"/>
            <a:chOff x="533400" y="9085809"/>
            <a:chExt cx="5790014" cy="271550"/>
          </a:xfrm>
        </p:grpSpPr>
        <p:sp>
          <p:nvSpPr>
            <p:cNvPr id="9" name="object 9"/>
            <p:cNvSpPr txBox="1"/>
            <p:nvPr/>
          </p:nvSpPr>
          <p:spPr>
            <a:xfrm>
              <a:off x="601987" y="9085809"/>
              <a:ext cx="5644385" cy="256311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13137" algn="r"/>
              <a:r>
                <a:rPr sz="1200" b="1" dirty="0" err="1">
                  <a:solidFill>
                    <a:srgbClr val="58C5C7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담당자</a:t>
              </a:r>
              <a:r>
                <a:rPr sz="1200" dirty="0">
                  <a:solidFill>
                    <a:srgbClr val="58C5C7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 </a:t>
              </a:r>
              <a:r>
                <a:rPr lang="en-US" sz="1200" dirty="0">
                  <a:solidFill>
                    <a:srgbClr val="58C5C7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 </a:t>
              </a:r>
              <a:r>
                <a:rPr lang="ko-KR" altLang="en-US" sz="1200" dirty="0">
                  <a:latin typeface="HY중고딕" pitchFamily="18" charset="-127"/>
                  <a:ea typeface="HY중고딕" pitchFamily="18" charset="-127"/>
                  <a:cs typeface="바탕"/>
                </a:rPr>
                <a:t>연구소</a:t>
              </a:r>
              <a:r>
                <a:rPr lang="ko-KR" altLang="en-US" sz="1200" dirty="0">
                  <a:solidFill>
                    <a:srgbClr val="58C5C7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  </a:t>
              </a:r>
              <a:r>
                <a:rPr lang="ko-KR" altLang="en-US" sz="1200" dirty="0" err="1">
                  <a:latin typeface="HY중고딕" pitchFamily="18" charset="-127"/>
                  <a:ea typeface="HY중고딕" pitchFamily="18" charset="-127"/>
                  <a:cs typeface="바탕"/>
                </a:rPr>
                <a:t>김철홍</a:t>
              </a:r>
              <a:r>
                <a:rPr lang="ko-KR" altLang="en-US" sz="1200" dirty="0">
                  <a:latin typeface="HY중고딕" pitchFamily="18" charset="-127"/>
                  <a:ea typeface="HY중고딕" pitchFamily="18" charset="-127"/>
                  <a:cs typeface="바탕"/>
                </a:rPr>
                <a:t> 소장   </a:t>
              </a:r>
              <a:r>
                <a:rPr sz="1200" dirty="0">
                  <a:latin typeface="HY중고딕" pitchFamily="18" charset="-127"/>
                  <a:ea typeface="HY중고딕" pitchFamily="18" charset="-127"/>
                  <a:cs typeface="바탕"/>
                </a:rPr>
                <a:t>010-</a:t>
              </a:r>
              <a:r>
                <a:rPr lang="en-US" sz="1200" dirty="0">
                  <a:latin typeface="HY중고딕" pitchFamily="18" charset="-127"/>
                  <a:ea typeface="HY중고딕" pitchFamily="18" charset="-127"/>
                  <a:cs typeface="바탕"/>
                </a:rPr>
                <a:t>8572</a:t>
              </a:r>
              <a:r>
                <a:rPr sz="1200" dirty="0">
                  <a:latin typeface="HY중고딕" pitchFamily="18" charset="-127"/>
                  <a:ea typeface="HY중고딕" pitchFamily="18" charset="-127"/>
                  <a:cs typeface="바탕"/>
                </a:rPr>
                <a:t>-</a:t>
              </a:r>
              <a:r>
                <a:rPr lang="en-US" altLang="ko-KR" sz="1200" dirty="0">
                  <a:latin typeface="HY중고딕" pitchFamily="18" charset="-127"/>
                  <a:ea typeface="HY중고딕" pitchFamily="18" charset="-127"/>
                  <a:cs typeface="바탕"/>
                </a:rPr>
                <a:t>9073   </a:t>
              </a:r>
              <a:r>
                <a:rPr lang="en-US" sz="1200" dirty="0">
                  <a:latin typeface="HY중고딕" pitchFamily="18" charset="-127"/>
                  <a:ea typeface="HY중고딕" pitchFamily="18" charset="-127"/>
                  <a:cs typeface="바탕"/>
                </a:rPr>
                <a:t>handock</a:t>
              </a:r>
              <a:r>
                <a:rPr lang="en-US" altLang="ko-KR" sz="1200" dirty="0">
                  <a:latin typeface="HY중고딕" pitchFamily="18" charset="-127"/>
                  <a:ea typeface="HY중고딕" pitchFamily="18" charset="-127"/>
                  <a:cs typeface="바탕"/>
                </a:rPr>
                <a:t>@hdrail</a:t>
              </a:r>
              <a:r>
                <a:rPr lang="en-US" altLang="ko-KR" sz="1200">
                  <a:latin typeface="HY중고딕" pitchFamily="18" charset="-127"/>
                  <a:ea typeface="HY중고딕" pitchFamily="18" charset="-127"/>
                  <a:cs typeface="바탕"/>
                </a:rPr>
                <a:t>.com</a:t>
              </a:r>
              <a:r>
                <a:rPr lang="en-US" altLang="ko-KR" sz="1200" dirty="0">
                  <a:latin typeface="HY중고딕" pitchFamily="18" charset="-127"/>
                  <a:ea typeface="HY중고딕" pitchFamily="18" charset="-127"/>
                  <a:cs typeface="바탕"/>
                </a:rPr>
                <a:t> </a:t>
              </a:r>
              <a:endParaRPr sz="1200" dirty="0">
                <a:latin typeface="HY중고딕" pitchFamily="18" charset="-127"/>
                <a:ea typeface="HY중고딕" pitchFamily="18" charset="-127"/>
                <a:cs typeface="바탕"/>
              </a:endParaRPr>
            </a:p>
          </p:txBody>
        </p:sp>
        <p:sp>
          <p:nvSpPr>
            <p:cNvPr id="20" name="object 20"/>
            <p:cNvSpPr/>
            <p:nvPr/>
          </p:nvSpPr>
          <p:spPr>
            <a:xfrm>
              <a:off x="533400" y="9090661"/>
              <a:ext cx="5790014" cy="45719"/>
            </a:xfrm>
            <a:custGeom>
              <a:avLst/>
              <a:gdLst/>
              <a:ahLst/>
              <a:cxnLst/>
              <a:rect l="l" t="t" r="r" b="b"/>
              <a:pathLst>
                <a:path w="4441228">
                  <a:moveTo>
                    <a:pt x="0" y="0"/>
                  </a:moveTo>
                  <a:lnTo>
                    <a:pt x="4441228" y="0"/>
                  </a:lnTo>
                </a:path>
              </a:pathLst>
            </a:custGeom>
            <a:ln w="25400">
              <a:solidFill>
                <a:srgbClr val="58C5C7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endParaRPr>
                <a:latin typeface="HY중고딕" pitchFamily="18" charset="-127"/>
                <a:ea typeface="HY중고딕" pitchFamily="18" charset="-127"/>
              </a:endParaRPr>
            </a:p>
          </p:txBody>
        </p:sp>
        <p:sp>
          <p:nvSpPr>
            <p:cNvPr id="21" name="object 21"/>
            <p:cNvSpPr/>
            <p:nvPr/>
          </p:nvSpPr>
          <p:spPr>
            <a:xfrm flipV="1">
              <a:off x="533400" y="9311640"/>
              <a:ext cx="5790014" cy="45719"/>
            </a:xfrm>
            <a:custGeom>
              <a:avLst/>
              <a:gdLst/>
              <a:ahLst/>
              <a:cxnLst/>
              <a:rect l="l" t="t" r="r" b="b"/>
              <a:pathLst>
                <a:path w="4441228">
                  <a:moveTo>
                    <a:pt x="0" y="0"/>
                  </a:moveTo>
                  <a:lnTo>
                    <a:pt x="4441228" y="0"/>
                  </a:lnTo>
                </a:path>
              </a:pathLst>
            </a:custGeom>
            <a:ln w="6350">
              <a:solidFill>
                <a:srgbClr val="58C5C7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endParaRPr>
                <a:latin typeface="HY중고딕" pitchFamily="18" charset="-127"/>
                <a:ea typeface="HY중고딕" pitchFamily="18" charset="-127"/>
              </a:endParaRPr>
            </a:p>
          </p:txBody>
        </p:sp>
      </p:grpSp>
      <p:grpSp>
        <p:nvGrpSpPr>
          <p:cNvPr id="50" name="그룹 49"/>
          <p:cNvGrpSpPr/>
          <p:nvPr/>
        </p:nvGrpSpPr>
        <p:grpSpPr>
          <a:xfrm>
            <a:off x="563083" y="4857747"/>
            <a:ext cx="770200" cy="216055"/>
            <a:chOff x="657225" y="4382927"/>
            <a:chExt cx="770200" cy="216055"/>
          </a:xfrm>
        </p:grpSpPr>
        <p:sp>
          <p:nvSpPr>
            <p:cNvPr id="37" name="object 37"/>
            <p:cNvSpPr txBox="1"/>
            <p:nvPr/>
          </p:nvSpPr>
          <p:spPr>
            <a:xfrm>
              <a:off x="657225" y="4429783"/>
              <a:ext cx="756923" cy="169199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marL="13137" algn="ctr"/>
              <a:r>
                <a:rPr sz="1200" b="1" dirty="0">
                  <a:solidFill>
                    <a:srgbClr val="231F20"/>
                  </a:solidFill>
                  <a:latin typeface="HY중고딕" pitchFamily="18" charset="-127"/>
                  <a:ea typeface="HY중고딕" pitchFamily="18" charset="-127"/>
                  <a:cs typeface="바탕"/>
                </a:rPr>
                <a:t>보유기술</a:t>
              </a:r>
              <a:endParaRPr sz="1200" b="1" dirty="0">
                <a:latin typeface="HY중고딕" pitchFamily="18" charset="-127"/>
                <a:ea typeface="HY중고딕" pitchFamily="18" charset="-127"/>
                <a:cs typeface="바탕"/>
              </a:endParaRPr>
            </a:p>
          </p:txBody>
        </p:sp>
        <p:sp>
          <p:nvSpPr>
            <p:cNvPr id="38" name="object 38"/>
            <p:cNvSpPr/>
            <p:nvPr/>
          </p:nvSpPr>
          <p:spPr>
            <a:xfrm>
              <a:off x="700595" y="4382927"/>
              <a:ext cx="726830" cy="45720"/>
            </a:xfrm>
            <a:custGeom>
              <a:avLst/>
              <a:gdLst/>
              <a:ahLst/>
              <a:cxnLst/>
              <a:rect l="l" t="t" r="r" b="b"/>
              <a:pathLst>
                <a:path w="449999">
                  <a:moveTo>
                    <a:pt x="0" y="0"/>
                  </a:moveTo>
                  <a:lnTo>
                    <a:pt x="449999" y="0"/>
                  </a:lnTo>
                </a:path>
              </a:pathLst>
            </a:custGeom>
            <a:ln w="16510">
              <a:solidFill>
                <a:srgbClr val="58C5C7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pPr algn="ctr"/>
              <a:endParaRPr sz="1200">
                <a:latin typeface="HY중고딕" pitchFamily="18" charset="-127"/>
                <a:ea typeface="HY중고딕" pitchFamily="18" charset="-127"/>
              </a:endParaRPr>
            </a:p>
          </p:txBody>
        </p:sp>
      </p:grpSp>
      <p:sp>
        <p:nvSpPr>
          <p:cNvPr id="45" name="object 6"/>
          <p:cNvSpPr txBox="1"/>
          <p:nvPr/>
        </p:nvSpPr>
        <p:spPr>
          <a:xfrm>
            <a:off x="3860923" y="3365358"/>
            <a:ext cx="2338665" cy="142080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3137"/>
            <a:r>
              <a:rPr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</a:t>
            </a:r>
            <a:r>
              <a:rPr lang="en-US" altLang="ko-KR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 2013  </a:t>
            </a:r>
            <a:r>
              <a:rPr lang="ko-KR" altLang="en-US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기업부설연구소설립</a:t>
            </a:r>
            <a:endParaRPr lang="en-US" altLang="ko-KR" sz="1200" dirty="0">
              <a:solidFill>
                <a:srgbClr val="231F20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  <a:p>
            <a:pPr marL="13137"/>
            <a:r>
              <a:rPr lang="en-US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           </a:t>
            </a:r>
            <a:r>
              <a:rPr lang="ko-KR" altLang="en-US" sz="1200" dirty="0" err="1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수출유망중소기업선정</a:t>
            </a:r>
            <a:endParaRPr lang="en-US" altLang="ko-KR" sz="1200" dirty="0">
              <a:solidFill>
                <a:srgbClr val="231F20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  <a:p>
            <a:pPr marL="13137"/>
            <a:r>
              <a:rPr lang="en-US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            </a:t>
            </a:r>
            <a:r>
              <a:rPr lang="ko-KR" altLang="en-US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신기술</a:t>
            </a:r>
            <a:r>
              <a:rPr lang="en-US" altLang="ko-KR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(NET)</a:t>
            </a:r>
            <a:r>
              <a:rPr lang="ko-KR" altLang="en-US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인증</a:t>
            </a:r>
            <a:endParaRPr lang="en-US" sz="1200" dirty="0">
              <a:solidFill>
                <a:srgbClr val="231F20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  <a:p>
            <a:pPr marL="13137"/>
            <a:r>
              <a:rPr lang="en-US" altLang="ko-KR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 2014  </a:t>
            </a:r>
            <a:r>
              <a:rPr lang="ko-KR" altLang="en-US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우수기업표창</a:t>
            </a:r>
            <a:r>
              <a:rPr lang="en-US" altLang="ko-KR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(</a:t>
            </a:r>
            <a:r>
              <a:rPr lang="ko-KR" altLang="en-US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대구시장</a:t>
            </a:r>
            <a:r>
              <a:rPr lang="en-US" altLang="ko-KR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) </a:t>
            </a:r>
            <a:endParaRPr lang="ko-KR" altLang="en-US" sz="1200" dirty="0">
              <a:solidFill>
                <a:srgbClr val="231F20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  <a:p>
            <a:pPr marL="13137"/>
            <a:r>
              <a:rPr lang="en-US" altLang="ko-KR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 2015  </a:t>
            </a:r>
            <a:r>
              <a:rPr lang="ko-KR" altLang="en-US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표창수상</a:t>
            </a:r>
            <a:r>
              <a:rPr lang="en-US" altLang="ko-KR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(</a:t>
            </a:r>
            <a:r>
              <a:rPr lang="ko-KR" altLang="en-US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로봇진흥원장</a:t>
            </a:r>
            <a:r>
              <a:rPr lang="en-US" altLang="ko-KR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)</a:t>
            </a:r>
            <a:endParaRPr lang="en-US" altLang="ko-KR" sz="1200" dirty="0">
              <a:latin typeface="HY중고딕" pitchFamily="18" charset="-127"/>
              <a:ea typeface="HY중고딕" pitchFamily="18" charset="-127"/>
              <a:cs typeface="바탕"/>
            </a:endParaRPr>
          </a:p>
        </p:txBody>
      </p:sp>
      <p:sp>
        <p:nvSpPr>
          <p:cNvPr id="46" name="object 6"/>
          <p:cNvSpPr txBox="1"/>
          <p:nvPr/>
        </p:nvSpPr>
        <p:spPr>
          <a:xfrm>
            <a:off x="1420004" y="5069843"/>
            <a:ext cx="2440919" cy="59212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3137"/>
            <a:r>
              <a:rPr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</a:t>
            </a:r>
            <a:r>
              <a:rPr lang="en-US" altLang="ko-KR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 </a:t>
            </a:r>
            <a:r>
              <a:rPr lang="ko-KR" altLang="en-US" sz="1200" dirty="0" err="1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탈거</a:t>
            </a:r>
            <a:r>
              <a:rPr lang="ko-KR" altLang="en-US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안전장치 내장된 롤러레일</a:t>
            </a:r>
            <a:r>
              <a:rPr lang="en-US" altLang="ko-KR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  </a:t>
            </a:r>
            <a:endParaRPr lang="en-US" sz="1200" dirty="0">
              <a:solidFill>
                <a:srgbClr val="231F20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  <a:p>
            <a:pPr marL="13137"/>
            <a:r>
              <a:rPr lang="en-US" altLang="ko-KR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 </a:t>
            </a:r>
            <a:r>
              <a:rPr lang="ko-KR" altLang="en-US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정밀 볼 슬라이드 레일</a:t>
            </a:r>
          </a:p>
          <a:p>
            <a:pPr marL="13137"/>
            <a:r>
              <a:rPr lang="en-US" altLang="ko-KR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 </a:t>
            </a:r>
            <a:r>
              <a:rPr lang="ko-KR" altLang="en-US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부드러운 주행</a:t>
            </a:r>
            <a:r>
              <a:rPr lang="en-US" altLang="ko-KR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, </a:t>
            </a:r>
            <a:r>
              <a:rPr lang="ko-KR" altLang="en-US" sz="1200" dirty="0" err="1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셀프클로징</a:t>
            </a:r>
            <a:r>
              <a:rPr lang="ko-KR" altLang="en-US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</a:t>
            </a:r>
            <a:r>
              <a:rPr lang="ko-KR" altLang="en-US" sz="1200" dirty="0" err="1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템덤</a:t>
            </a:r>
            <a:endParaRPr lang="en-US" altLang="ko-KR" sz="1200" dirty="0">
              <a:latin typeface="HY중고딕" pitchFamily="18" charset="-127"/>
              <a:ea typeface="HY중고딕" pitchFamily="18" charset="-127"/>
              <a:cs typeface="바탕"/>
            </a:endParaRPr>
          </a:p>
        </p:txBody>
      </p:sp>
      <p:sp>
        <p:nvSpPr>
          <p:cNvPr id="47" name="object 6"/>
          <p:cNvSpPr txBox="1"/>
          <p:nvPr/>
        </p:nvSpPr>
        <p:spPr>
          <a:xfrm>
            <a:off x="4105215" y="5052551"/>
            <a:ext cx="2175899" cy="59212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3137"/>
            <a:r>
              <a:rPr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</a:t>
            </a:r>
            <a:r>
              <a:rPr lang="en-US" altLang="ko-KR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 </a:t>
            </a:r>
            <a:r>
              <a:rPr lang="ko-KR" altLang="en-US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실시간 측정 조정형 </a:t>
            </a:r>
            <a:r>
              <a:rPr lang="ko-KR" altLang="en-US" sz="1200" dirty="0" err="1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롤포밍</a:t>
            </a:r>
            <a:endParaRPr lang="en-US" altLang="ko-KR" sz="1200" dirty="0">
              <a:solidFill>
                <a:srgbClr val="231F20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  <a:p>
            <a:pPr marL="13137"/>
            <a:r>
              <a:rPr lang="en-US" altLang="ko-KR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 </a:t>
            </a:r>
            <a:r>
              <a:rPr lang="ko-KR" altLang="en-US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지능화 장비 기술</a:t>
            </a:r>
            <a:endParaRPr lang="en-US" sz="1200" dirty="0">
              <a:solidFill>
                <a:srgbClr val="231F20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  <a:p>
            <a:pPr marL="13137"/>
            <a:r>
              <a:rPr lang="en-US" altLang="ko-KR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 </a:t>
            </a:r>
            <a:r>
              <a:rPr lang="ko-KR" altLang="en-US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프로그램 </a:t>
            </a:r>
            <a:r>
              <a:rPr lang="en-US" altLang="ko-KR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AI</a:t>
            </a:r>
            <a:r>
              <a:rPr lang="ko-KR" altLang="en-US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성형제어 기술</a:t>
            </a:r>
            <a:endParaRPr lang="en-US" altLang="ko-KR" sz="1200" dirty="0">
              <a:latin typeface="HY중고딕" pitchFamily="18" charset="-127"/>
              <a:ea typeface="HY중고딕" pitchFamily="18" charset="-127"/>
              <a:cs typeface="바탕"/>
            </a:endParaRPr>
          </a:p>
        </p:txBody>
      </p:sp>
      <p:sp>
        <p:nvSpPr>
          <p:cNvPr id="55" name="object 6"/>
          <p:cNvSpPr txBox="1"/>
          <p:nvPr/>
        </p:nvSpPr>
        <p:spPr>
          <a:xfrm>
            <a:off x="1566236" y="8475675"/>
            <a:ext cx="2617072" cy="59212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3137"/>
            <a:r>
              <a:rPr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</a:t>
            </a:r>
            <a:r>
              <a:rPr lang="en-US" altLang="ko-KR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 </a:t>
            </a:r>
            <a:r>
              <a:rPr lang="ko-KR" altLang="en-US" sz="1200" dirty="0" err="1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클라우딩</a:t>
            </a:r>
            <a:r>
              <a:rPr lang="ko-KR" altLang="en-US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</a:t>
            </a:r>
            <a:r>
              <a:rPr lang="en-US" altLang="ko-KR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AI </a:t>
            </a:r>
            <a:r>
              <a:rPr lang="ko-KR" altLang="en-US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연계 장비제어 기술 </a:t>
            </a:r>
            <a:r>
              <a:rPr lang="en-US" altLang="ko-KR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 </a:t>
            </a:r>
            <a:endParaRPr lang="en-US" sz="1200" dirty="0">
              <a:solidFill>
                <a:srgbClr val="231F20"/>
              </a:solidFill>
              <a:latin typeface="HY중고딕" pitchFamily="18" charset="-127"/>
              <a:ea typeface="HY중고딕" pitchFamily="18" charset="-127"/>
              <a:cs typeface="바탕"/>
            </a:endParaRPr>
          </a:p>
          <a:p>
            <a:pPr marL="13137"/>
            <a:r>
              <a:rPr lang="en-US" altLang="ko-KR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•  </a:t>
            </a:r>
            <a:r>
              <a:rPr lang="ko-KR" altLang="en-US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다용도 </a:t>
            </a:r>
            <a:r>
              <a:rPr lang="ko-KR" altLang="en-US" sz="1200" dirty="0" err="1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로보틱</a:t>
            </a:r>
            <a:r>
              <a:rPr lang="ko-KR" altLang="en-US" sz="1200" dirty="0">
                <a:solidFill>
                  <a:srgbClr val="231F20"/>
                </a:solidFill>
                <a:latin typeface="HY중고딕" pitchFamily="18" charset="-127"/>
                <a:ea typeface="HY중고딕" pitchFamily="18" charset="-127"/>
                <a:cs typeface="바탕"/>
              </a:rPr>
              <a:t> 생산 장비 기술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AA4C1332-7A79-4F0D-B69F-7CF591222BF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588682"/>
            <a:ext cx="1712106" cy="1284079"/>
          </a:xfrm>
          <a:prstGeom prst="rect">
            <a:avLst/>
          </a:prstGeom>
        </p:spPr>
      </p:pic>
      <p:pic>
        <p:nvPicPr>
          <p:cNvPr id="40" name="그림 39">
            <a:extLst>
              <a:ext uri="{FF2B5EF4-FFF2-40B4-BE49-F238E27FC236}">
                <a16:creationId xmlns:a16="http://schemas.microsoft.com/office/drawing/2014/main" id="{1C5F833A-7706-42D4-84EF-F3CB277D8F9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1940" y="5838054"/>
            <a:ext cx="1905000" cy="947627"/>
          </a:xfrm>
          <a:prstGeom prst="round2DiagRect">
            <a:avLst>
              <a:gd name="adj1" fmla="val 16667"/>
              <a:gd name="adj2" fmla="val 0"/>
            </a:avLst>
          </a:prstGeom>
          <a:ln w="25400" cap="sq">
            <a:noFill/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3" name="그림 52">
            <a:extLst>
              <a:ext uri="{FF2B5EF4-FFF2-40B4-BE49-F238E27FC236}">
                <a16:creationId xmlns:a16="http://schemas.microsoft.com/office/drawing/2014/main" id="{ADA326F2-C903-44FD-9E53-A2254F428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1940" y="6934200"/>
            <a:ext cx="1905000" cy="100320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6" name="Picture 2" descr="C:\Users\Administrator\Desktop\그림2.png">
            <a:extLst>
              <a:ext uri="{FF2B5EF4-FFF2-40B4-BE49-F238E27FC236}">
                <a16:creationId xmlns:a16="http://schemas.microsoft.com/office/drawing/2014/main" id="{7F272786-21AC-43D1-BCD2-9C5B8EF9B1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8317" y="6019800"/>
            <a:ext cx="2235622" cy="1527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417</TotalTime>
  <Words>122</Words>
  <Application>Microsoft Office PowerPoint</Application>
  <PresentationFormat>A4 용지(210x297mm)</PresentationFormat>
  <Paragraphs>27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HY중고딕</vt:lpstr>
      <vt:lpstr>바탕</vt:lpstr>
      <vt:lpstr>Calibri</vt:lpstr>
      <vt:lpstr>HY헤드라인M</vt:lpstr>
      <vt:lpstr>Office Theme</vt:lpstr>
      <vt:lpstr>㈜한독하이테크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㈜기업명</dc:title>
  <dc:creator>DMI_이상왕</dc:creator>
  <cp:lastModifiedBy>User</cp:lastModifiedBy>
  <cp:revision>33</cp:revision>
  <cp:lastPrinted>2017-10-10T07:22:57Z</cp:lastPrinted>
  <dcterms:created xsi:type="dcterms:W3CDTF">2017-08-09T16:00:47Z</dcterms:created>
  <dcterms:modified xsi:type="dcterms:W3CDTF">2017-10-27T02:33:47Z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2016-10-27T00:00:00Z</vt:filetime>
  </property>
  <property fmtid="{D5CDD505-2E9C-101B-9397-08002B2CF9AE}" pid="3" name="LastSaved">
    <vt:filetime>2017-08-09T00:00:00Z</vt:filetime>
  </property>
</Properties>
</file>