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6858000" cy="9906000" type="A4"/>
  <p:notesSz cx="6832600" cy="9372600"/>
  <p:defaultTextStyle>
    <a:defPPr>
      <a:defRPr lang="ko-KR"/>
    </a:defPPr>
    <a:lvl1pPr marL="0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292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5855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8783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171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463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7566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0494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342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-1812" y="876"/>
      </p:cViewPr>
      <p:guideLst>
        <p:guide orient="horz" pos="3044"/>
        <p:guide pos="21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924" y="3070861"/>
            <a:ext cx="5835801" cy="208025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9848" y="5547360"/>
            <a:ext cx="4805953" cy="24765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3283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5809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9261" y="1099448"/>
            <a:ext cx="5807127" cy="45254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3283" y="2278380"/>
            <a:ext cx="6179082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4320" y="9212580"/>
            <a:ext cx="2197007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3282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43266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707752" y="2234949"/>
            <a:ext cx="2059833" cy="30738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 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표 자 </a:t>
            </a:r>
            <a:r>
              <a:rPr sz="120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: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박만희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>
              <a:spcBef>
                <a:spcPts val="248"/>
              </a:spcBef>
            </a:pP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대표전화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: </a:t>
            </a:r>
            <a:r>
              <a:rPr sz="12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053-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581-0684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8200" y="1676400"/>
            <a:ext cx="3276171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 algn="r"/>
            <a:r>
              <a:rPr lang="ko-KR" altLang="en-US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www.</a:t>
            </a:r>
            <a:r>
              <a:rPr lang="en-US" altLang="ko-KR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yusung.biz</a:t>
            </a:r>
            <a:endParaRPr lang="ko-KR" altLang="en-US" sz="1250" b="1" dirty="0">
              <a:solidFill>
                <a:srgbClr val="58C5C7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04974" y="3488245"/>
            <a:ext cx="1952625" cy="14208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9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1987.07 </a:t>
            </a:r>
            <a:r>
              <a:rPr lang="ko-KR" altLang="en-US" sz="9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유성공업사설립</a:t>
            </a:r>
            <a:endParaRPr lang="en-US" sz="9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1999.10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법인전환</a:t>
            </a: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2005.12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대구광역시 선도기업 선정</a:t>
            </a:r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2007.05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대구광역시 우수기업 선정</a:t>
            </a:r>
            <a:endParaRPr lang="en-US" altLang="ko-KR" sz="9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2008.09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대구달성</a:t>
            </a:r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2</a:t>
            </a:r>
            <a:r>
              <a:rPr lang="ko-KR" altLang="en-US" sz="9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차산업단지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이전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29261" y="1010548"/>
            <a:ext cx="2899739" cy="452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lang="ko-KR" altLang="en-US" sz="2700" dirty="0" smtClean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유성정밀공업㈜</a:t>
            </a:r>
            <a:endParaRPr sz="2700" dirty="0">
              <a:latin typeface="HY헤드라인M" pitchFamily="18" charset="-127"/>
              <a:ea typeface="HY헤드라인M" pitchFamily="18" charset="-127"/>
              <a:cs typeface="바탕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57225" y="2208098"/>
            <a:ext cx="756923" cy="216053"/>
            <a:chOff x="657225" y="2208098"/>
            <a:chExt cx="756923" cy="216053"/>
          </a:xfrm>
        </p:grpSpPr>
        <p:sp>
          <p:nvSpPr>
            <p:cNvPr id="11" name="object 11"/>
            <p:cNvSpPr txBox="1"/>
            <p:nvPr/>
          </p:nvSpPr>
          <p:spPr>
            <a:xfrm>
              <a:off x="657225" y="2254952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회사소개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682769" y="220809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657225" y="3459190"/>
            <a:ext cx="770200" cy="215990"/>
            <a:chOff x="657225" y="2755810"/>
            <a:chExt cx="770200" cy="215990"/>
          </a:xfrm>
        </p:grpSpPr>
        <p:sp>
          <p:nvSpPr>
            <p:cNvPr id="12" name="object 12"/>
            <p:cNvSpPr txBox="1"/>
            <p:nvPr/>
          </p:nvSpPr>
          <p:spPr>
            <a:xfrm>
              <a:off x="657225" y="2802601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주요현황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700595" y="2755810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657225" y="6987787"/>
            <a:ext cx="770200" cy="216041"/>
            <a:chOff x="657225" y="7552468"/>
            <a:chExt cx="770200" cy="216041"/>
          </a:xfrm>
        </p:grpSpPr>
        <p:sp>
          <p:nvSpPr>
            <p:cNvPr id="17" name="object 17"/>
            <p:cNvSpPr txBox="1"/>
            <p:nvPr/>
          </p:nvSpPr>
          <p:spPr>
            <a:xfrm>
              <a:off x="657225" y="7599310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필요기술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00595" y="755246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19" name="object 19"/>
          <p:cNvSpPr/>
          <p:nvPr/>
        </p:nvSpPr>
        <p:spPr>
          <a:xfrm flipV="1">
            <a:off x="533400" y="1889202"/>
            <a:ext cx="5790014" cy="45719"/>
          </a:xfrm>
          <a:custGeom>
            <a:avLst/>
            <a:gdLst/>
            <a:ahLst/>
            <a:cxnLst/>
            <a:rect l="l" t="t" r="r" b="b"/>
            <a:pathLst>
              <a:path w="4441228">
                <a:moveTo>
                  <a:pt x="0" y="0"/>
                </a:moveTo>
                <a:lnTo>
                  <a:pt x="4441228" y="0"/>
                </a:lnTo>
              </a:path>
            </a:pathLst>
          </a:custGeom>
          <a:ln w="19050">
            <a:solidFill>
              <a:srgbClr val="58C5C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>
              <a:latin typeface="HY중고딕" pitchFamily="18" charset="-127"/>
              <a:ea typeface="HY중고딕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533400" y="9108669"/>
            <a:ext cx="5790014" cy="271550"/>
            <a:chOff x="533400" y="9085809"/>
            <a:chExt cx="5790014" cy="271550"/>
          </a:xfrm>
        </p:grpSpPr>
        <p:sp>
          <p:nvSpPr>
            <p:cNvPr id="9" name="object 9"/>
            <p:cNvSpPr txBox="1"/>
            <p:nvPr/>
          </p:nvSpPr>
          <p:spPr>
            <a:xfrm>
              <a:off x="601987" y="9085809"/>
              <a:ext cx="5644385" cy="25631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13137" algn="r"/>
              <a:r>
                <a:rPr sz="1200" b="1" err="1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담당자</a:t>
              </a:r>
              <a:r>
                <a:rPr sz="120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ko-KR" alt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임원실 박종탁 상무이사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baseline="2923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 </a:t>
              </a:r>
              <a:r>
                <a:rPr sz="1200" smtClean="0">
                  <a:latin typeface="HY중고딕" pitchFamily="18" charset="-127"/>
                  <a:ea typeface="HY중고딕" pitchFamily="18" charset="-127"/>
                  <a:cs typeface="바탕"/>
                </a:rPr>
                <a:t>010-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2502-7558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</a:t>
              </a:r>
              <a:r>
                <a:rPr lang="en-US" sz="18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parkmanh@hanmail.net</a:t>
              </a:r>
              <a:endParaRPr sz="18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533400" y="9090661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2540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 flipV="1">
              <a:off x="533400" y="9311640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635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657225" y="4613028"/>
            <a:ext cx="770200" cy="216055"/>
            <a:chOff x="657225" y="4382927"/>
            <a:chExt cx="770200" cy="216055"/>
          </a:xfrm>
        </p:grpSpPr>
        <p:sp>
          <p:nvSpPr>
            <p:cNvPr id="37" name="object 37"/>
            <p:cNvSpPr txBox="1"/>
            <p:nvPr/>
          </p:nvSpPr>
          <p:spPr>
            <a:xfrm>
              <a:off x="657225" y="4429783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보유기술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700595" y="4382927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45" name="object 6"/>
          <p:cNvSpPr txBox="1"/>
          <p:nvPr/>
        </p:nvSpPr>
        <p:spPr>
          <a:xfrm>
            <a:off x="4295775" y="3483105"/>
            <a:ext cx="1952625" cy="14208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9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2013.04 </a:t>
            </a:r>
            <a:r>
              <a:rPr lang="ko-KR" altLang="en-US" sz="9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정보화경영체제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인증</a:t>
            </a:r>
            <a:endParaRPr lang="en-US" sz="9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2016. 08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본사 </a:t>
            </a:r>
            <a:r>
              <a:rPr lang="ko-KR" altLang="en-US" sz="9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증축동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준공</a:t>
            </a: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2016. 09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뿌리기술 전문기업 지정</a:t>
            </a: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2016. 12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대구광역시 스타기업 </a:t>
            </a:r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100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선정</a:t>
            </a:r>
          </a:p>
          <a:p>
            <a:pPr marL="13137"/>
            <a:r>
              <a:rPr lang="en-US" altLang="ko-KR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•2016.12 </a:t>
            </a:r>
            <a:r>
              <a:rPr lang="ko-KR" altLang="en-US" sz="9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올해의 중소기업상 수상</a:t>
            </a:r>
          </a:p>
        </p:txBody>
      </p:sp>
      <p:sp>
        <p:nvSpPr>
          <p:cNvPr id="46" name="object 6"/>
          <p:cNvSpPr txBox="1"/>
          <p:nvPr/>
        </p:nvSpPr>
        <p:spPr>
          <a:xfrm>
            <a:off x="1685925" y="4495800"/>
            <a:ext cx="1952625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가스스프링을</a:t>
            </a:r>
            <a:r>
              <a:rPr 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이용한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연속금형의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디프드로잉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성형홀더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지지구조 기술</a:t>
            </a:r>
            <a:endParaRPr 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냉간압연강판을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이용한 단관 성형제조 기술</a:t>
            </a:r>
            <a:endParaRPr lang="ko-KR" alt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자동차용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엔진마운트의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하우징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자동제조기술</a:t>
            </a:r>
            <a:endParaRPr lang="en-US" altLang="ko-KR" sz="7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47" name="object 6"/>
          <p:cNvSpPr txBox="1"/>
          <p:nvPr/>
        </p:nvSpPr>
        <p:spPr>
          <a:xfrm>
            <a:off x="4305300" y="4495800"/>
            <a:ext cx="1952625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자동탭핑기에서의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탭핑검사기술</a:t>
            </a:r>
            <a:endParaRPr lang="en-US" sz="7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고장력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강판소재의 스트레치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포밍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7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작업시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인장 및 압축응력에 의한 소재의 균열방지 기술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프레스</a:t>
            </a:r>
            <a:r>
              <a:rPr lang="en-US" altLang="ko-KR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/</a:t>
            </a:r>
            <a:r>
              <a:rPr lang="ko-KR" altLang="en-US" sz="7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용접공정 연계 생산기술</a:t>
            </a:r>
            <a:endParaRPr lang="en-US" altLang="ko-KR" sz="7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55" name="object 6"/>
          <p:cNvSpPr txBox="1"/>
          <p:nvPr/>
        </p:nvSpPr>
        <p:spPr>
          <a:xfrm>
            <a:off x="1552575" y="7068903"/>
            <a:ext cx="4924425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성형해석에 기초한 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Progressive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금형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제작 기술</a:t>
            </a:r>
            <a:endParaRPr 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프레스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/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용접 연계제조공정 구성 기술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smart factory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구축을 위한 전산화 기술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657226" y="2837872"/>
            <a:ext cx="770200" cy="215990"/>
            <a:chOff x="657225" y="2755810"/>
            <a:chExt cx="770200" cy="215990"/>
          </a:xfrm>
        </p:grpSpPr>
        <p:sp>
          <p:nvSpPr>
            <p:cNvPr id="35" name="object 12"/>
            <p:cNvSpPr txBox="1"/>
            <p:nvPr/>
          </p:nvSpPr>
          <p:spPr>
            <a:xfrm>
              <a:off x="657225" y="2802601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lang="ko-KR" altLang="en-US" sz="1200" b="1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주 생산품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36" name="object 14"/>
            <p:cNvSpPr/>
            <p:nvPr/>
          </p:nvSpPr>
          <p:spPr>
            <a:xfrm>
              <a:off x="700595" y="2755810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39" name="object 6"/>
          <p:cNvSpPr txBox="1"/>
          <p:nvPr/>
        </p:nvSpPr>
        <p:spPr>
          <a:xfrm>
            <a:off x="1704975" y="2784866"/>
            <a:ext cx="4552950" cy="626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자동차 차체 부분품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브라켓류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</a:t>
            </a:r>
            <a:endParaRPr 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자동차 범퍼 모듈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자동차 글라스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몰딩</a:t>
            </a:r>
            <a:endParaRPr lang="ko-KR" alt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pic>
        <p:nvPicPr>
          <p:cNvPr id="1026" name="Picture 2" descr="C:\Users\magic\Desktop\업무팀\3_2_회사로고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1462087"/>
            <a:ext cx="2414220" cy="442913"/>
          </a:xfrm>
          <a:prstGeom prst="rect">
            <a:avLst/>
          </a:prstGeom>
          <a:noFill/>
        </p:spPr>
      </p:pic>
      <p:sp>
        <p:nvSpPr>
          <p:cNvPr id="40" name="Rectangle 78"/>
          <p:cNvSpPr>
            <a:spLocks noChangeArrowheads="1"/>
          </p:cNvSpPr>
          <p:nvPr/>
        </p:nvSpPr>
        <p:spPr bwMode="auto">
          <a:xfrm>
            <a:off x="2393226" y="5216173"/>
            <a:ext cx="2071548" cy="843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eaLnBrk="1" latinLnBrk="1" hangingPunct="1"/>
            <a:r>
              <a:rPr lang="ko-KR" altLang="en-US" sz="240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41" name="Picture 69" descr="I~000008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1876177" y="6306520"/>
            <a:ext cx="421982" cy="32288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43" name="Picture 106" descr="사진 001"/>
          <p:cNvPicPr>
            <a:picLocks noChangeAspect="1" noChangeArrowheads="1"/>
          </p:cNvPicPr>
          <p:nvPr/>
        </p:nvPicPr>
        <p:blipFill>
          <a:blip r:embed="rId4" cstate="print">
            <a:lum bright="12000" contrast="84000"/>
          </a:blip>
          <a:srcRect l="13269" t="29518" r="20390" b="23277"/>
          <a:stretch>
            <a:fillRect/>
          </a:stretch>
        </p:blipFill>
        <p:spPr bwMode="auto">
          <a:xfrm>
            <a:off x="2301356" y="6325701"/>
            <a:ext cx="507497" cy="27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5" cstate="print"/>
          <a:srcRect l="21355" r="23134"/>
          <a:stretch>
            <a:fillRect/>
          </a:stretch>
        </p:blipFill>
        <p:spPr bwMode="auto">
          <a:xfrm>
            <a:off x="2816819" y="5635866"/>
            <a:ext cx="367605" cy="963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그림 59"/>
          <p:cNvPicPr>
            <a:picLocks noChangeAspect="1"/>
          </p:cNvPicPr>
          <p:nvPr/>
        </p:nvPicPr>
        <p:blipFill>
          <a:blip r:embed="rId6" cstate="print"/>
          <a:srcRect l="18750" t="49632" r="20175" b="18565"/>
          <a:stretch>
            <a:fillRect/>
          </a:stretch>
        </p:blipFill>
        <p:spPr bwMode="auto">
          <a:xfrm>
            <a:off x="2145088" y="5950422"/>
            <a:ext cx="628993" cy="28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그림 62"/>
          <p:cNvPicPr>
            <a:picLocks noChangeAspect="1"/>
          </p:cNvPicPr>
          <p:nvPr/>
        </p:nvPicPr>
        <p:blipFill>
          <a:blip r:embed="rId7" cstate="print"/>
          <a:srcRect l="14149" t="38026" r="19897" b="18747"/>
          <a:stretch>
            <a:fillRect/>
          </a:stretch>
        </p:blipFill>
        <p:spPr bwMode="auto">
          <a:xfrm>
            <a:off x="2143097" y="5633137"/>
            <a:ext cx="630984" cy="28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그림 63"/>
          <p:cNvPicPr>
            <a:picLocks noChangeAspect="1"/>
          </p:cNvPicPr>
          <p:nvPr/>
        </p:nvPicPr>
        <p:blipFill>
          <a:blip r:embed="rId8" cstate="print"/>
          <a:srcRect l="14531" t="32188" r="13985" b="29375"/>
          <a:stretch>
            <a:fillRect/>
          </a:stretch>
        </p:blipFill>
        <p:spPr bwMode="auto">
          <a:xfrm>
            <a:off x="1450998" y="5633137"/>
            <a:ext cx="652429" cy="28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1860" descr="DSC00038"/>
          <p:cNvPicPr>
            <a:picLocks noChangeAspect="1" noChangeArrowheads="1"/>
          </p:cNvPicPr>
          <p:nvPr/>
        </p:nvPicPr>
        <p:blipFill>
          <a:blip r:embed="rId9" cstate="print"/>
          <a:srcRect l="19676" t="26028" r="22223" b="13066"/>
          <a:stretch>
            <a:fillRect/>
          </a:stretch>
        </p:blipFill>
        <p:spPr bwMode="auto">
          <a:xfrm>
            <a:off x="1447800" y="5950422"/>
            <a:ext cx="655626" cy="28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그림 65"/>
          <p:cNvPicPr>
            <a:picLocks noChangeAspect="1"/>
          </p:cNvPicPr>
          <p:nvPr/>
        </p:nvPicPr>
        <p:blipFill>
          <a:blip r:embed="rId10" cstate="print"/>
          <a:srcRect l="19655" t="36501" r="22514" b="30049"/>
          <a:stretch>
            <a:fillRect/>
          </a:stretch>
        </p:blipFill>
        <p:spPr bwMode="auto">
          <a:xfrm>
            <a:off x="1467782" y="6325701"/>
            <a:ext cx="394009" cy="2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그림 73"/>
          <p:cNvPicPr>
            <a:picLocks noChangeAspect="1"/>
          </p:cNvPicPr>
          <p:nvPr/>
        </p:nvPicPr>
        <p:blipFill>
          <a:blip r:embed="rId11" cstate="print"/>
          <a:srcRect l="28711" t="27814" r="21367" b="7970"/>
          <a:stretch>
            <a:fillRect/>
          </a:stretch>
        </p:blipFill>
        <p:spPr bwMode="auto">
          <a:xfrm>
            <a:off x="3942970" y="6381565"/>
            <a:ext cx="644139" cy="317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그림 76"/>
          <p:cNvPicPr>
            <a:picLocks noChangeAspect="1"/>
          </p:cNvPicPr>
          <p:nvPr/>
        </p:nvPicPr>
        <p:blipFill>
          <a:blip r:embed="rId12" cstate="print"/>
          <a:srcRect l="26405" t="28210" r="27765" b="10172"/>
          <a:stretch>
            <a:fillRect/>
          </a:stretch>
        </p:blipFill>
        <p:spPr bwMode="auto">
          <a:xfrm>
            <a:off x="3276600" y="6383797"/>
            <a:ext cx="626434" cy="31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그림 77"/>
          <p:cNvPicPr>
            <a:picLocks noChangeAspect="1"/>
          </p:cNvPicPr>
          <p:nvPr/>
        </p:nvPicPr>
        <p:blipFill>
          <a:blip r:embed="rId13" cstate="print"/>
          <a:srcRect l="10121" t="20108" r="4749" b="17186"/>
          <a:stretch>
            <a:fillRect/>
          </a:stretch>
        </p:blipFill>
        <p:spPr bwMode="auto">
          <a:xfrm>
            <a:off x="3933149" y="5613908"/>
            <a:ext cx="666195" cy="3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그림 78"/>
          <p:cNvPicPr>
            <a:picLocks noChangeAspect="1"/>
          </p:cNvPicPr>
          <p:nvPr/>
        </p:nvPicPr>
        <p:blipFill>
          <a:blip r:embed="rId14" cstate="print"/>
          <a:srcRect l="10368" t="24937" r="10654" b="16589"/>
          <a:stretch>
            <a:fillRect/>
          </a:stretch>
        </p:blipFill>
        <p:spPr bwMode="auto">
          <a:xfrm>
            <a:off x="3934110" y="6014900"/>
            <a:ext cx="661389" cy="341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그림 79" descr="22.JPG"/>
          <p:cNvPicPr>
            <a:picLocks noChangeAspect="1"/>
          </p:cNvPicPr>
          <p:nvPr/>
        </p:nvPicPr>
        <p:blipFill>
          <a:blip r:embed="rId15" cstate="print"/>
          <a:srcRect l="3505" t="7124" r="2745" b="11688"/>
          <a:stretch>
            <a:fillRect/>
          </a:stretch>
        </p:blipFill>
        <p:spPr bwMode="auto">
          <a:xfrm>
            <a:off x="3277199" y="5615469"/>
            <a:ext cx="613730" cy="3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그림 80" descr="15.JPG"/>
          <p:cNvPicPr>
            <a:picLocks noChangeAspect="1"/>
          </p:cNvPicPr>
          <p:nvPr/>
        </p:nvPicPr>
        <p:blipFill>
          <a:blip r:embed="rId16" cstate="print"/>
          <a:srcRect t="9653" r="3377" b="33057"/>
          <a:stretch>
            <a:fillRect/>
          </a:stretch>
        </p:blipFill>
        <p:spPr bwMode="auto">
          <a:xfrm>
            <a:off x="3277231" y="6016948"/>
            <a:ext cx="651248" cy="341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TextBox 82"/>
          <p:cNvSpPr txBox="1"/>
          <p:nvPr/>
        </p:nvSpPr>
        <p:spPr>
          <a:xfrm>
            <a:off x="1676400" y="5328337"/>
            <a:ext cx="1295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0070C0"/>
                </a:solidFill>
              </a:rPr>
              <a:t>프레스 품목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276600" y="5334000"/>
            <a:ext cx="1295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0070C0"/>
                </a:solidFill>
              </a:rPr>
              <a:t>용접 품목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  <p:pic>
        <p:nvPicPr>
          <p:cNvPr id="1031" name="Picture 7" descr="C:\Users\magic\Desktop\임원\상무님자료\2017로봇산업진흥원_제조공정혁신사업\설치사진\KakaoTalk_20171110_141138863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24401" y="5638800"/>
            <a:ext cx="1904999" cy="1028699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4724400" y="5334000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0070C0"/>
                </a:solidFill>
              </a:rPr>
              <a:t>생산라인 전경</a:t>
            </a:r>
            <a:r>
              <a:rPr lang="en-US" altLang="ko-KR" sz="1400" dirty="0" smtClean="0">
                <a:solidFill>
                  <a:srgbClr val="0070C0"/>
                </a:solidFill>
              </a:rPr>
              <a:t>(2</a:t>
            </a:r>
            <a:r>
              <a:rPr lang="ko-KR" altLang="en-US" sz="1400" dirty="0" smtClean="0">
                <a:solidFill>
                  <a:srgbClr val="0070C0"/>
                </a:solidFill>
              </a:rPr>
              <a:t>공장</a:t>
            </a:r>
            <a:r>
              <a:rPr lang="en-US" altLang="ko-KR" sz="1400" dirty="0" smtClean="0">
                <a:solidFill>
                  <a:srgbClr val="0070C0"/>
                </a:solidFill>
              </a:rPr>
              <a:t>)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169</Words>
  <Application>Microsoft Office PowerPoint</Application>
  <PresentationFormat>A4 용지(210x297mm)</PresentationFormat>
  <Paragraphs>36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Theme</vt:lpstr>
      <vt:lpstr>유성정밀공업㈜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㈜기업명</dc:title>
  <dc:creator>DMI_이상왕</dc:creator>
  <cp:lastModifiedBy>magic</cp:lastModifiedBy>
  <cp:revision>30</cp:revision>
  <dcterms:created xsi:type="dcterms:W3CDTF">2017-08-09T16:00:47Z</dcterms:created>
  <dcterms:modified xsi:type="dcterms:W3CDTF">2018-04-06T05:52:48Z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2016-10-27T00:00:00Z</vt:filetime>
  </property>
  <property fmtid="{D5CDD505-2E9C-101B-9397-08002B2CF9AE}" pid="3" name="LastSaved">
    <vt:filetime>2017-08-09T00:00:00Z</vt:filetime>
  </property>
</Properties>
</file>